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Nunito SemiBold"/>
      <p:regular r:id="rId27"/>
      <p:bold r:id="rId28"/>
      <p:italic r:id="rId29"/>
      <p:boldItalic r:id="rId30"/>
    </p:embeddedFont>
    <p:embeddedFont>
      <p:font typeface="Montserrat ExtraBold"/>
      <p:bold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SemiBold-bold.fntdata"/><Relationship Id="rId27" Type="http://schemas.openxmlformats.org/officeDocument/2006/relationships/font" Target="fonts/Nunito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SemiBol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ExtraBold-bold.fntdata"/><Relationship Id="rId30" Type="http://schemas.openxmlformats.org/officeDocument/2006/relationships/font" Target="fonts/NunitoSemiBol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ontserratExtraBol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9f4c4564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9f4c4564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9f4c4564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9f4c4564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9f4c4564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a9f4c4564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9f4c4564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a9f4c4564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a3fc90e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a3fc90e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9f4c4564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9f4c4564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9f4c4564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a9f4c4564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9f4c4564c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a9f4c4564c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9f4c4564c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a9f4c4564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a3fc90eb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aa3fc90eb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92199045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92199045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a92199045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a92199045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a9f4c4564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a9f4c4564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a997487f8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a997487f8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92199045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a92199045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92199045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92199045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9f4c4564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9f4c4564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9f4c456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9f4c456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f4c4564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f4c4564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9f4c4564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a9f4c4564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Relationship Id="rId8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0"/>
            <a:ext cx="923445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152" y="189650"/>
            <a:ext cx="1645773" cy="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125300"/>
            <a:ext cx="809876" cy="60764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787700" y="1627875"/>
            <a:ext cx="5568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Hello and Welcome to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AI Camp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01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775" y="4623875"/>
            <a:ext cx="1117932" cy="3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4576975"/>
            <a:ext cx="558652" cy="4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1543050" y="1608900"/>
            <a:ext cx="6057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Loss function ?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3546600" y="2517500"/>
            <a:ext cx="20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MSE ??</a:t>
            </a:r>
            <a:endParaRPr sz="18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776" y="4623887"/>
            <a:ext cx="1117926" cy="3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4576975"/>
            <a:ext cx="558652" cy="4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288" y="1099675"/>
            <a:ext cx="8567424" cy="12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1265850" y="158975"/>
            <a:ext cx="6612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Binary Cross Entropy (BCE)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268800" y="2761725"/>
            <a:ext cx="260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n : number of samples</a:t>
            </a:r>
            <a:endParaRPr sz="18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3085600" y="3223425"/>
            <a:ext cx="361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Yi </a:t>
            </a:r>
            <a:r>
              <a:rPr lang="fr" sz="18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: actual value of sample i</a:t>
            </a:r>
            <a:endParaRPr sz="18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2765100" y="3659775"/>
            <a:ext cx="361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Y^i : predicted value of sample i</a:t>
            </a:r>
            <a:endParaRPr sz="18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2765100" y="4487525"/>
            <a:ext cx="361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(</a:t>
            </a:r>
            <a:r>
              <a:rPr lang="fr" sz="12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ma3rftch</a:t>
            </a:r>
            <a:r>
              <a:rPr lang="fr" sz="12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ndir chapeau)</a:t>
            </a:r>
            <a:endParaRPr sz="12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01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775" y="4623875"/>
            <a:ext cx="1117932" cy="3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4576975"/>
            <a:ext cx="558652" cy="4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850" y="849300"/>
            <a:ext cx="8552151" cy="280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1543050" y="168175"/>
            <a:ext cx="6057900" cy="72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rgbClr val="D9374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Gradient</a:t>
            </a:r>
            <a:endParaRPr sz="3500">
              <a:solidFill>
                <a:srgbClr val="D9374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925" y="1987038"/>
            <a:ext cx="4095750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5558200" y="1601325"/>
            <a:ext cx="2606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n : number of samples</a:t>
            </a:r>
            <a:endParaRPr sz="18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Y’ : predicted value</a:t>
            </a:r>
            <a:endParaRPr sz="18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Y : actual value</a:t>
            </a:r>
            <a:endParaRPr sz="18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xi : input i</a:t>
            </a:r>
            <a:endParaRPr sz="18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/>
        </p:nvSpPr>
        <p:spPr>
          <a:xfrm>
            <a:off x="1543050" y="124850"/>
            <a:ext cx="6057900" cy="72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rgbClr val="D9374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L-BFGS optimiser</a:t>
            </a:r>
            <a:endParaRPr sz="3500">
              <a:solidFill>
                <a:srgbClr val="D9374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02" y="1353163"/>
            <a:ext cx="2438400" cy="64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175" y="1880513"/>
            <a:ext cx="2505049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2496900" y="848150"/>
            <a:ext cx="415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The objective is to nullify the gradient</a:t>
            </a:r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5600" y="1387950"/>
            <a:ext cx="4320849" cy="30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592500" y="269961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x</a:t>
            </a:r>
            <a:r>
              <a:rPr lang="fr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: weights vector</a:t>
            </a:r>
            <a:endParaRPr/>
          </a:p>
        </p:txBody>
      </p:sp>
      <p:sp>
        <p:nvSpPr>
          <p:cNvPr id="184" name="Google Shape;184;p26"/>
          <p:cNvSpPr txBox="1"/>
          <p:nvPr/>
        </p:nvSpPr>
        <p:spPr>
          <a:xfrm>
            <a:off x="592500" y="3098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</a:t>
            </a:r>
            <a:r>
              <a:rPr lang="fr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: gradient</a:t>
            </a:r>
            <a:endParaRPr/>
          </a:p>
        </p:txBody>
      </p:sp>
      <p:sp>
        <p:nvSpPr>
          <p:cNvPr id="185" name="Google Shape;185;p26"/>
          <p:cNvSpPr txBox="1"/>
          <p:nvPr/>
        </p:nvSpPr>
        <p:spPr>
          <a:xfrm>
            <a:off x="592500" y="34902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</a:t>
            </a:r>
            <a:r>
              <a:rPr lang="fr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: cost function</a:t>
            </a:r>
            <a:endParaRPr/>
          </a:p>
        </p:txBody>
      </p:sp>
      <p:sp>
        <p:nvSpPr>
          <p:cNvPr id="186" name="Google Shape;186;p26"/>
          <p:cNvSpPr txBox="1"/>
          <p:nvPr/>
        </p:nvSpPr>
        <p:spPr>
          <a:xfrm>
            <a:off x="592500" y="38619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H</a:t>
            </a:r>
            <a:r>
              <a:rPr lang="fr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: H</a:t>
            </a:r>
            <a:r>
              <a:rPr lang="fr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essian matrix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/>
        </p:nvSpPr>
        <p:spPr>
          <a:xfrm>
            <a:off x="1543050" y="168175"/>
            <a:ext cx="6057900" cy="72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rgbClr val="D9374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metrics</a:t>
            </a:r>
            <a:endParaRPr sz="3500">
              <a:solidFill>
                <a:srgbClr val="D9374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425" y="1308250"/>
            <a:ext cx="762000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/>
        </p:nvSpPr>
        <p:spPr>
          <a:xfrm>
            <a:off x="2374500" y="3427825"/>
            <a:ext cx="4636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D93744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High accuracy ⇔ Good model</a:t>
            </a:r>
            <a:endParaRPr sz="2500">
              <a:solidFill>
                <a:srgbClr val="D93744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01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775" y="4623875"/>
            <a:ext cx="1117932" cy="3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4576975"/>
            <a:ext cx="558652" cy="4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/>
        </p:nvSpPr>
        <p:spPr>
          <a:xfrm>
            <a:off x="1328700" y="518125"/>
            <a:ext cx="6486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We will predict whether a student will succeed or not</a:t>
            </a:r>
            <a:endParaRPr sz="18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We have a group of 20 students</a:t>
            </a:r>
            <a:endParaRPr sz="18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We made 18 correct predictions</a:t>
            </a:r>
            <a:endParaRPr sz="18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1328688" y="2661225"/>
            <a:ext cx="648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Accuray = 18/20 = 90%</a:t>
            </a:r>
            <a:endParaRPr sz="20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776" y="4623887"/>
            <a:ext cx="1117926" cy="3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4576975"/>
            <a:ext cx="558652" cy="4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513" y="2028825"/>
            <a:ext cx="294322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9"/>
          <p:cNvSpPr txBox="1"/>
          <p:nvPr/>
        </p:nvSpPr>
        <p:spPr>
          <a:xfrm>
            <a:off x="3790200" y="1925250"/>
            <a:ext cx="5186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There were 18 students who succeeded !</a:t>
            </a:r>
            <a:endParaRPr sz="18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Accuracy is not the sole indicator to determine the efficiency of our model</a:t>
            </a:r>
            <a:endParaRPr sz="18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776" y="4623887"/>
            <a:ext cx="1117926" cy="3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4576975"/>
            <a:ext cx="558652" cy="4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/>
        </p:nvSpPr>
        <p:spPr>
          <a:xfrm>
            <a:off x="1265850" y="158975"/>
            <a:ext cx="6612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Confusion Matrix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0875" y="1084168"/>
            <a:ext cx="7002250" cy="3337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776" y="4623887"/>
            <a:ext cx="1117926" cy="3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4576975"/>
            <a:ext cx="558652" cy="4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/>
        </p:nvSpPr>
        <p:spPr>
          <a:xfrm>
            <a:off x="1265850" y="158975"/>
            <a:ext cx="6612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ROC - AUC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050" y="1017013"/>
            <a:ext cx="3425225" cy="34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1176" y="3058925"/>
            <a:ext cx="26003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44488" y="1628763"/>
            <a:ext cx="2600325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0"/>
            <a:ext cx="9267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152" y="189650"/>
            <a:ext cx="1645773" cy="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125300"/>
            <a:ext cx="809876" cy="6076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543050" y="1486800"/>
            <a:ext cx="6057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Logistic Regression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546600" y="2517500"/>
            <a:ext cx="205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Imed Eddine Mokrane</a:t>
            </a:r>
            <a:endParaRPr sz="18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0"/>
            <a:ext cx="9267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152" y="189650"/>
            <a:ext cx="1645773" cy="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125300"/>
            <a:ext cx="809876" cy="60764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 txBox="1"/>
          <p:nvPr/>
        </p:nvSpPr>
        <p:spPr>
          <a:xfrm>
            <a:off x="1543050" y="1756875"/>
            <a:ext cx="6057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see some code !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0"/>
            <a:ext cx="9267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152" y="189650"/>
            <a:ext cx="1645773" cy="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125300"/>
            <a:ext cx="809876" cy="60764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 txBox="1"/>
          <p:nvPr/>
        </p:nvSpPr>
        <p:spPr>
          <a:xfrm>
            <a:off x="1543050" y="1504050"/>
            <a:ext cx="6057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Thank you for attending 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3608075" y="2418675"/>
            <a:ext cx="20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any questions ?</a:t>
            </a:r>
            <a:endParaRPr sz="18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8200" y="1172275"/>
            <a:ext cx="5907601" cy="33251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543050" y="525275"/>
            <a:ext cx="6057900" cy="72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rgbClr val="D9374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Classification Problem</a:t>
            </a:r>
            <a:endParaRPr sz="3500">
              <a:solidFill>
                <a:srgbClr val="D9374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776" y="4623887"/>
            <a:ext cx="1117926" cy="3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4576975"/>
            <a:ext cx="558652" cy="4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0038" y="1214925"/>
            <a:ext cx="6523925" cy="30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1543050" y="326825"/>
            <a:ext cx="6057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Binary VS Categorical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01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775" y="4623875"/>
            <a:ext cx="1117932" cy="3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4576975"/>
            <a:ext cx="558652" cy="4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1004101" y="1924575"/>
            <a:ext cx="7135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Logistic regression is a supervised machine learning algorithm that accomplishes classification tasks by predicting the probability of an outcome or event (or relex xD)</a:t>
            </a:r>
            <a:endParaRPr sz="21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1543050" y="632075"/>
            <a:ext cx="6057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Logistic Regression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776" y="4623887"/>
            <a:ext cx="1117926" cy="3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4576975"/>
            <a:ext cx="558652" cy="4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5825" y="558588"/>
            <a:ext cx="5432326" cy="402631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5164450" y="2136300"/>
            <a:ext cx="1205100" cy="64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Logistic Regression</a:t>
            </a:r>
            <a:endParaRPr sz="15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2126950" y="2571750"/>
            <a:ext cx="1205100" cy="64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Linear </a:t>
            </a:r>
            <a:r>
              <a:rPr lang="fr" sz="15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Regression</a:t>
            </a:r>
            <a:endParaRPr sz="15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613" y="1781313"/>
            <a:ext cx="4619625" cy="30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0625" y="154650"/>
            <a:ext cx="5287225" cy="128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3456075" y="3851650"/>
            <a:ext cx="570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963" y="744574"/>
            <a:ext cx="7850074" cy="34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300" y="1178302"/>
            <a:ext cx="6363399" cy="3431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1543050" y="168150"/>
            <a:ext cx="6057900" cy="72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rgbClr val="D9374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Softmax Regression</a:t>
            </a:r>
            <a:endParaRPr sz="3500">
              <a:solidFill>
                <a:srgbClr val="D9374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